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0"/>
  </p:notesMasterIdLst>
  <p:handoutMasterIdLst>
    <p:handoutMasterId r:id="rId41"/>
  </p:handoutMasterIdLst>
  <p:sldIdLst>
    <p:sldId id="256" r:id="rId5"/>
    <p:sldId id="320" r:id="rId6"/>
    <p:sldId id="325" r:id="rId7"/>
    <p:sldId id="402" r:id="rId8"/>
    <p:sldId id="378" r:id="rId9"/>
    <p:sldId id="358" r:id="rId10"/>
    <p:sldId id="265" r:id="rId11"/>
    <p:sldId id="271" r:id="rId12"/>
    <p:sldId id="272" r:id="rId13"/>
    <p:sldId id="267" r:id="rId14"/>
    <p:sldId id="403" r:id="rId15"/>
    <p:sldId id="270" r:id="rId16"/>
    <p:sldId id="277" r:id="rId17"/>
    <p:sldId id="361" r:id="rId18"/>
    <p:sldId id="381" r:id="rId19"/>
    <p:sldId id="382" r:id="rId20"/>
    <p:sldId id="383" r:id="rId21"/>
    <p:sldId id="384" r:id="rId22"/>
    <p:sldId id="385" r:id="rId23"/>
    <p:sldId id="386" r:id="rId24"/>
    <p:sldId id="387" r:id="rId25"/>
    <p:sldId id="388" r:id="rId26"/>
    <p:sldId id="389" r:id="rId27"/>
    <p:sldId id="390" r:id="rId28"/>
    <p:sldId id="391" r:id="rId29"/>
    <p:sldId id="392" r:id="rId30"/>
    <p:sldId id="393" r:id="rId31"/>
    <p:sldId id="394" r:id="rId32"/>
    <p:sldId id="395" r:id="rId33"/>
    <p:sldId id="396" r:id="rId34"/>
    <p:sldId id="397" r:id="rId35"/>
    <p:sldId id="398" r:id="rId36"/>
    <p:sldId id="399" r:id="rId37"/>
    <p:sldId id="400" r:id="rId38"/>
    <p:sldId id="401" r:id="rId39"/>
  </p:sldIdLst>
  <p:sldSz cx="9144000" cy="6858000" type="screen4x3"/>
  <p:notesSz cx="9601200" cy="7315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525835-1510-C17F-AB39-057A1F80E435}" name="Krzyzek, Matthew" initials="KM" userId="S::Matthew.Krzyzek@ct.gov::8d2aa4eb-b35c-4504-b311-1c9c7637bf9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55" autoAdjust="0"/>
    <p:restoredTop sz="94834" autoAdjust="0"/>
  </p:normalViewPr>
  <p:slideViewPr>
    <p:cSldViewPr>
      <p:cViewPr varScale="1">
        <p:scale>
          <a:sx n="100" d="100"/>
          <a:sy n="100" d="100"/>
        </p:scale>
        <p:origin x="76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8/10/relationships/authors" Target="authors.xml"/><Relationship Id="rId20" Type="http://schemas.openxmlformats.org/officeDocument/2006/relationships/slide" Target="slides/slide16.xml"/><Relationship Id="rId4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4161390" cy="366011"/>
          </a:xfrm>
          <a:prstGeom prst="rect">
            <a:avLst/>
          </a:prstGeom>
        </p:spPr>
        <p:txBody>
          <a:bodyPr vert="horz" lIns="95933" tIns="47966" rIns="95933" bIns="47966" rtlCol="0"/>
          <a:lstStyle>
            <a:lvl1pPr algn="l">
              <a:defRPr sz="1300"/>
            </a:lvl1pPr>
          </a:lstStyle>
          <a:p>
            <a:endParaRPr lang="en-US" dirty="0"/>
          </a:p>
        </p:txBody>
      </p:sp>
      <p:sp>
        <p:nvSpPr>
          <p:cNvPr id="3" name="Date Placeholder 2"/>
          <p:cNvSpPr>
            <a:spLocks noGrp="1"/>
          </p:cNvSpPr>
          <p:nvPr>
            <p:ph type="dt" sz="quarter" idx="1"/>
          </p:nvPr>
        </p:nvSpPr>
        <p:spPr>
          <a:xfrm>
            <a:off x="5437644" y="0"/>
            <a:ext cx="4161390" cy="366011"/>
          </a:xfrm>
          <a:prstGeom prst="rect">
            <a:avLst/>
          </a:prstGeom>
        </p:spPr>
        <p:txBody>
          <a:bodyPr vert="horz" lIns="95933" tIns="47966" rIns="95933" bIns="47966" rtlCol="0"/>
          <a:lstStyle>
            <a:lvl1pPr algn="r">
              <a:defRPr sz="1300"/>
            </a:lvl1pPr>
          </a:lstStyle>
          <a:p>
            <a:fld id="{9802C676-1F8D-4124-B0A0-D1F4D9F101AC}" type="datetimeFigureOut">
              <a:rPr lang="en-US" smtClean="0"/>
              <a:t>8/19/2025</a:t>
            </a:fld>
            <a:endParaRPr lang="en-US" dirty="0"/>
          </a:p>
        </p:txBody>
      </p:sp>
      <p:sp>
        <p:nvSpPr>
          <p:cNvPr id="4" name="Footer Placeholder 3"/>
          <p:cNvSpPr>
            <a:spLocks noGrp="1"/>
          </p:cNvSpPr>
          <p:nvPr>
            <p:ph type="ftr" sz="quarter" idx="2"/>
          </p:nvPr>
        </p:nvSpPr>
        <p:spPr>
          <a:xfrm>
            <a:off x="7" y="6947941"/>
            <a:ext cx="4161390" cy="366011"/>
          </a:xfrm>
          <a:prstGeom prst="rect">
            <a:avLst/>
          </a:prstGeom>
        </p:spPr>
        <p:txBody>
          <a:bodyPr vert="horz" lIns="95933" tIns="47966" rIns="95933" bIns="47966" rtlCol="0" anchor="b"/>
          <a:lstStyle>
            <a:lvl1pPr algn="l">
              <a:defRPr sz="1300"/>
            </a:lvl1pPr>
          </a:lstStyle>
          <a:p>
            <a:endParaRPr lang="en-US" dirty="0"/>
          </a:p>
        </p:txBody>
      </p:sp>
      <p:sp>
        <p:nvSpPr>
          <p:cNvPr id="5" name="Slide Number Placeholder 4"/>
          <p:cNvSpPr>
            <a:spLocks noGrp="1"/>
          </p:cNvSpPr>
          <p:nvPr>
            <p:ph type="sldNum" sz="quarter" idx="3"/>
          </p:nvPr>
        </p:nvSpPr>
        <p:spPr>
          <a:xfrm>
            <a:off x="5437644" y="6947941"/>
            <a:ext cx="4161390" cy="366011"/>
          </a:xfrm>
          <a:prstGeom prst="rect">
            <a:avLst/>
          </a:prstGeom>
        </p:spPr>
        <p:txBody>
          <a:bodyPr vert="horz" lIns="95933" tIns="47966" rIns="95933" bIns="47966"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520" cy="365760"/>
          </a:xfrm>
          <a:prstGeom prst="rect">
            <a:avLst/>
          </a:prstGeom>
        </p:spPr>
        <p:txBody>
          <a:bodyPr vert="horz" lIns="97754" tIns="48878" rIns="97754" bIns="48878" rtlCol="0"/>
          <a:lstStyle>
            <a:lvl1pPr algn="l">
              <a:defRPr sz="1300"/>
            </a:lvl1pPr>
          </a:lstStyle>
          <a:p>
            <a:endParaRPr lang="en-US" dirty="0"/>
          </a:p>
        </p:txBody>
      </p:sp>
      <p:sp>
        <p:nvSpPr>
          <p:cNvPr id="3" name="Date Placeholder 2"/>
          <p:cNvSpPr>
            <a:spLocks noGrp="1"/>
          </p:cNvSpPr>
          <p:nvPr>
            <p:ph type="dt" idx="1"/>
          </p:nvPr>
        </p:nvSpPr>
        <p:spPr>
          <a:xfrm>
            <a:off x="5438459" y="0"/>
            <a:ext cx="4160520" cy="365760"/>
          </a:xfrm>
          <a:prstGeom prst="rect">
            <a:avLst/>
          </a:prstGeom>
        </p:spPr>
        <p:txBody>
          <a:bodyPr vert="horz" lIns="97754" tIns="48878" rIns="97754" bIns="48878" rtlCol="0"/>
          <a:lstStyle>
            <a:lvl1pPr algn="r">
              <a:defRPr sz="1300"/>
            </a:lvl1pPr>
          </a:lstStyle>
          <a:p>
            <a:fld id="{99D778E1-629D-4B2E-8B30-0F9A63CFCDCB}" type="datetimeFigureOut">
              <a:rPr lang="en-US" smtClean="0"/>
              <a:t>8/19/2025</a:t>
            </a:fld>
            <a:endParaRPr lang="en-US" dirty="0"/>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7754" tIns="48878" rIns="97754" bIns="48878" rtlCol="0" anchor="ctr"/>
          <a:lstStyle/>
          <a:p>
            <a:endParaRPr lang="en-US" dirty="0"/>
          </a:p>
        </p:txBody>
      </p:sp>
      <p:sp>
        <p:nvSpPr>
          <p:cNvPr id="5" name="Notes Placeholder 4"/>
          <p:cNvSpPr>
            <a:spLocks noGrp="1"/>
          </p:cNvSpPr>
          <p:nvPr>
            <p:ph type="body" sz="quarter" idx="3"/>
          </p:nvPr>
        </p:nvSpPr>
        <p:spPr>
          <a:xfrm>
            <a:off x="960120" y="3474721"/>
            <a:ext cx="7680960" cy="3291840"/>
          </a:xfrm>
          <a:prstGeom prst="rect">
            <a:avLst/>
          </a:prstGeom>
        </p:spPr>
        <p:txBody>
          <a:bodyPr vert="horz" lIns="97754" tIns="48878" rIns="97754" bIns="488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948171"/>
            <a:ext cx="4160520" cy="365760"/>
          </a:xfrm>
          <a:prstGeom prst="rect">
            <a:avLst/>
          </a:prstGeom>
        </p:spPr>
        <p:txBody>
          <a:bodyPr vert="horz" lIns="97754" tIns="48878" rIns="97754" bIns="48878" rtlCol="0" anchor="b"/>
          <a:lstStyle>
            <a:lvl1pPr algn="l">
              <a:defRPr sz="1300"/>
            </a:lvl1pPr>
          </a:lstStyle>
          <a:p>
            <a:endParaRPr lang="en-US" dirty="0"/>
          </a:p>
        </p:txBody>
      </p:sp>
      <p:sp>
        <p:nvSpPr>
          <p:cNvPr id="7" name="Slide Number Placeholder 6"/>
          <p:cNvSpPr>
            <a:spLocks noGrp="1"/>
          </p:cNvSpPr>
          <p:nvPr>
            <p:ph type="sldNum" sz="quarter" idx="5"/>
          </p:nvPr>
        </p:nvSpPr>
        <p:spPr>
          <a:xfrm>
            <a:off x="5438459" y="6948171"/>
            <a:ext cx="4160520" cy="365760"/>
          </a:xfrm>
          <a:prstGeom prst="rect">
            <a:avLst/>
          </a:prstGeom>
        </p:spPr>
        <p:txBody>
          <a:bodyPr vert="horz" lIns="97754" tIns="48878" rIns="97754" bIns="4887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8/19/2025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8/19/2025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8/19/2025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8/19/2025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8/19/2025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8/19/2025</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August 2025</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10</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3" name="Picture 2">
            <a:extLst>
              <a:ext uri="{FF2B5EF4-FFF2-40B4-BE49-F238E27FC236}">
                <a16:creationId xmlns:a16="http://schemas.microsoft.com/office/drawing/2014/main" id="{86ABA008-D78A-5880-E9F2-CCB6E9CAA3BC}"/>
              </a:ext>
            </a:extLst>
          </p:cNvPr>
          <p:cNvPicPr>
            <a:picLocks noChangeAspect="1"/>
          </p:cNvPicPr>
          <p:nvPr/>
        </p:nvPicPr>
        <p:blipFill>
          <a:blip r:embed="rId2"/>
          <a:stretch>
            <a:fillRect/>
          </a:stretch>
        </p:blipFill>
        <p:spPr>
          <a:xfrm>
            <a:off x="552449" y="641352"/>
            <a:ext cx="8343900" cy="52578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sp>
        <p:nvSpPr>
          <p:cNvPr id="8" name="Title 1">
            <a:extLst>
              <a:ext uri="{FF2B5EF4-FFF2-40B4-BE49-F238E27FC236}">
                <a16:creationId xmlns:a16="http://schemas.microsoft.com/office/drawing/2014/main" id="{8B246DF2-A167-4159-9E44-3B767B450024}"/>
              </a:ext>
            </a:extLst>
          </p:cNvPr>
          <p:cNvSpPr txBox="1">
            <a:spLocks/>
          </p:cNvSpPr>
          <p:nvPr/>
        </p:nvSpPr>
        <p:spPr>
          <a:xfrm>
            <a:off x="533400" y="104358"/>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Top Occupations in Industries With The Most Ads</a:t>
            </a:r>
          </a:p>
        </p:txBody>
      </p:sp>
      <p:pic>
        <p:nvPicPr>
          <p:cNvPr id="4" name="Picture 3">
            <a:extLst>
              <a:ext uri="{FF2B5EF4-FFF2-40B4-BE49-F238E27FC236}">
                <a16:creationId xmlns:a16="http://schemas.microsoft.com/office/drawing/2014/main" id="{B186670B-C6E5-7008-453B-4DD15B0F0828}"/>
              </a:ext>
            </a:extLst>
          </p:cNvPr>
          <p:cNvPicPr>
            <a:picLocks noChangeAspect="1"/>
          </p:cNvPicPr>
          <p:nvPr/>
        </p:nvPicPr>
        <p:blipFill>
          <a:blip r:embed="rId2"/>
          <a:stretch>
            <a:fillRect/>
          </a:stretch>
        </p:blipFill>
        <p:spPr>
          <a:xfrm>
            <a:off x="2602706" y="816569"/>
            <a:ext cx="3938588" cy="5224861"/>
          </a:xfrm>
          <a:prstGeom prst="rect">
            <a:avLst/>
          </a:prstGeom>
        </p:spPr>
      </p:pic>
    </p:spTree>
    <p:extLst>
      <p:ext uri="{BB962C8B-B14F-4D97-AF65-F5344CB8AC3E}">
        <p14:creationId xmlns:p14="http://schemas.microsoft.com/office/powerpoint/2010/main" val="833546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3" name="Picture 2">
            <a:extLst>
              <a:ext uri="{FF2B5EF4-FFF2-40B4-BE49-F238E27FC236}">
                <a16:creationId xmlns:a16="http://schemas.microsoft.com/office/drawing/2014/main" id="{070D0751-A624-FC70-A63A-1549CF60D966}"/>
              </a:ext>
            </a:extLst>
          </p:cNvPr>
          <p:cNvPicPr>
            <a:picLocks noChangeAspect="1"/>
          </p:cNvPicPr>
          <p:nvPr/>
        </p:nvPicPr>
        <p:blipFill>
          <a:blip r:embed="rId2"/>
          <a:stretch>
            <a:fillRect/>
          </a:stretch>
        </p:blipFill>
        <p:spPr>
          <a:xfrm>
            <a:off x="1580126" y="1327920"/>
            <a:ext cx="6059949" cy="4712616"/>
          </a:xfrm>
          <a:prstGeom prst="rect">
            <a:avLst/>
          </a:prstGeom>
        </p:spPr>
      </p:pic>
    </p:spTree>
    <p:extLst>
      <p:ext uri="{BB962C8B-B14F-4D97-AF65-F5344CB8AC3E}">
        <p14:creationId xmlns:p14="http://schemas.microsoft.com/office/powerpoint/2010/main" val="143160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Workforce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Workforce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0435" y="838202"/>
            <a:ext cx="5183150" cy="646331"/>
          </a:xfrm>
          <a:prstGeom prst="rect">
            <a:avLst/>
          </a:prstGeom>
        </p:spPr>
        <p:txBody>
          <a:bodyPr wrap="none">
            <a:spAutoFit/>
          </a:bodyPr>
          <a:lstStyle/>
          <a:p>
            <a:pPr algn="ctr"/>
            <a:r>
              <a:rPr lang="en-US" sz="3600" dirty="0"/>
              <a:t>Workforce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5" name="Picture 4">
            <a:extLst>
              <a:ext uri="{FF2B5EF4-FFF2-40B4-BE49-F238E27FC236}">
                <a16:creationId xmlns:a16="http://schemas.microsoft.com/office/drawing/2014/main" id="{4D3150AF-18CC-B1D0-E56B-49B490A7A77C}"/>
              </a:ext>
            </a:extLst>
          </p:cNvPr>
          <p:cNvPicPr>
            <a:picLocks noChangeAspect="1"/>
          </p:cNvPicPr>
          <p:nvPr/>
        </p:nvPicPr>
        <p:blipFill>
          <a:blip r:embed="rId2"/>
          <a:stretch>
            <a:fillRect/>
          </a:stretch>
        </p:blipFill>
        <p:spPr>
          <a:xfrm>
            <a:off x="764618" y="1812925"/>
            <a:ext cx="7614763" cy="3041651"/>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15</a:t>
            </a:fld>
            <a:endParaRPr lang="en-US" dirty="0"/>
          </a:p>
        </p:txBody>
      </p:sp>
      <p:pic>
        <p:nvPicPr>
          <p:cNvPr id="4" name="Picture 3">
            <a:extLst>
              <a:ext uri="{FF2B5EF4-FFF2-40B4-BE49-F238E27FC236}">
                <a16:creationId xmlns:a16="http://schemas.microsoft.com/office/drawing/2014/main" id="{1A2544FB-5F80-2A05-5761-58E41BDB8FCF}"/>
              </a:ext>
            </a:extLst>
          </p:cNvPr>
          <p:cNvPicPr>
            <a:picLocks noChangeAspect="1"/>
          </p:cNvPicPr>
          <p:nvPr/>
        </p:nvPicPr>
        <p:blipFill>
          <a:blip r:embed="rId2"/>
          <a:stretch>
            <a:fillRect/>
          </a:stretch>
        </p:blipFill>
        <p:spPr>
          <a:xfrm>
            <a:off x="2961227" y="381000"/>
            <a:ext cx="3221546" cy="5689578"/>
          </a:xfrm>
          <a:prstGeom prst="rect">
            <a:avLst/>
          </a:prstGeom>
        </p:spPr>
      </p:pic>
    </p:spTree>
    <p:extLst>
      <p:ext uri="{BB962C8B-B14F-4D97-AF65-F5344CB8AC3E}">
        <p14:creationId xmlns:p14="http://schemas.microsoft.com/office/powerpoint/2010/main" val="3605852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16</a:t>
            </a:fld>
            <a:endParaRPr lang="en-US" dirty="0"/>
          </a:p>
        </p:txBody>
      </p:sp>
      <p:pic>
        <p:nvPicPr>
          <p:cNvPr id="4" name="Picture 3">
            <a:extLst>
              <a:ext uri="{FF2B5EF4-FFF2-40B4-BE49-F238E27FC236}">
                <a16:creationId xmlns:a16="http://schemas.microsoft.com/office/drawing/2014/main" id="{954CEA66-9C47-66C3-2930-A693ECFB43F2}"/>
              </a:ext>
            </a:extLst>
          </p:cNvPr>
          <p:cNvPicPr>
            <a:picLocks noChangeAspect="1"/>
          </p:cNvPicPr>
          <p:nvPr/>
        </p:nvPicPr>
        <p:blipFill>
          <a:blip r:embed="rId2"/>
          <a:stretch>
            <a:fillRect/>
          </a:stretch>
        </p:blipFill>
        <p:spPr>
          <a:xfrm>
            <a:off x="2171701" y="990600"/>
            <a:ext cx="4800596" cy="4708277"/>
          </a:xfrm>
          <a:prstGeom prst="rect">
            <a:avLst/>
          </a:prstGeom>
        </p:spPr>
      </p:pic>
    </p:spTree>
    <p:extLst>
      <p:ext uri="{BB962C8B-B14F-4D97-AF65-F5344CB8AC3E}">
        <p14:creationId xmlns:p14="http://schemas.microsoft.com/office/powerpoint/2010/main" val="30380545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Workforce Employers            </a:t>
            </a:r>
          </a:p>
          <a:p>
            <a:r>
              <a:rPr lang="en-US" sz="3200" dirty="0"/>
              <a:t>with the Most Job Ads</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4" name="Picture 3">
            <a:extLst>
              <a:ext uri="{FF2B5EF4-FFF2-40B4-BE49-F238E27FC236}">
                <a16:creationId xmlns:a16="http://schemas.microsoft.com/office/drawing/2014/main" id="{BECDBC93-404A-AA94-7D9F-46E69A640551}"/>
              </a:ext>
            </a:extLst>
          </p:cNvPr>
          <p:cNvPicPr>
            <a:picLocks noChangeAspect="1"/>
          </p:cNvPicPr>
          <p:nvPr/>
        </p:nvPicPr>
        <p:blipFill>
          <a:blip r:embed="rId2"/>
          <a:stretch>
            <a:fillRect/>
          </a:stretch>
        </p:blipFill>
        <p:spPr>
          <a:xfrm>
            <a:off x="938212" y="1195793"/>
            <a:ext cx="7267575" cy="4819650"/>
          </a:xfrm>
          <a:prstGeom prst="rect">
            <a:avLst/>
          </a:prstGeom>
        </p:spPr>
      </p:pic>
    </p:spTree>
    <p:extLst>
      <p:ext uri="{BB962C8B-B14F-4D97-AF65-F5344CB8AC3E}">
        <p14:creationId xmlns:p14="http://schemas.microsoft.com/office/powerpoint/2010/main" val="3285028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Eastern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pic>
        <p:nvPicPr>
          <p:cNvPr id="4" name="Picture 3">
            <a:extLst>
              <a:ext uri="{FF2B5EF4-FFF2-40B4-BE49-F238E27FC236}">
                <a16:creationId xmlns:a16="http://schemas.microsoft.com/office/drawing/2014/main" id="{11445056-F230-9DFC-2585-EC681F228605}"/>
              </a:ext>
            </a:extLst>
          </p:cNvPr>
          <p:cNvPicPr>
            <a:picLocks noChangeAspect="1"/>
          </p:cNvPicPr>
          <p:nvPr/>
        </p:nvPicPr>
        <p:blipFill>
          <a:blip r:embed="rId2"/>
          <a:stretch>
            <a:fillRect/>
          </a:stretch>
        </p:blipFill>
        <p:spPr>
          <a:xfrm>
            <a:off x="1138235" y="1319048"/>
            <a:ext cx="6867525" cy="4882745"/>
          </a:xfrm>
          <a:prstGeom prst="rect">
            <a:avLst/>
          </a:prstGeom>
        </p:spPr>
      </p:pic>
    </p:spTree>
    <p:extLst>
      <p:ext uri="{BB962C8B-B14F-4D97-AF65-F5344CB8AC3E}">
        <p14:creationId xmlns:p14="http://schemas.microsoft.com/office/powerpoint/2010/main" val="2237333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19</a:t>
            </a:fld>
            <a:endParaRPr lang="en-US" dirty="0"/>
          </a:p>
        </p:txBody>
      </p:sp>
      <p:pic>
        <p:nvPicPr>
          <p:cNvPr id="2" name="Picture 1">
            <a:extLst>
              <a:ext uri="{FF2B5EF4-FFF2-40B4-BE49-F238E27FC236}">
                <a16:creationId xmlns:a16="http://schemas.microsoft.com/office/drawing/2014/main" id="{E37496A2-694F-9840-E1CB-CDA89E894DC7}"/>
              </a:ext>
            </a:extLst>
          </p:cNvPr>
          <p:cNvPicPr>
            <a:picLocks noChangeAspect="1"/>
          </p:cNvPicPr>
          <p:nvPr/>
        </p:nvPicPr>
        <p:blipFill>
          <a:blip r:embed="rId2"/>
          <a:stretch>
            <a:fillRect/>
          </a:stretch>
        </p:blipFill>
        <p:spPr>
          <a:xfrm>
            <a:off x="2969825" y="762000"/>
            <a:ext cx="3204349" cy="5105400"/>
          </a:xfrm>
          <a:prstGeom prst="rect">
            <a:avLst/>
          </a:prstGeom>
        </p:spPr>
      </p:pic>
    </p:spTree>
    <p:extLst>
      <p:ext uri="{BB962C8B-B14F-4D97-AF65-F5344CB8AC3E}">
        <p14:creationId xmlns:p14="http://schemas.microsoft.com/office/powerpoint/2010/main" val="378868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1170" y="446580"/>
            <a:ext cx="3764044" cy="769441"/>
          </a:xfrm>
          <a:prstGeom prst="rect">
            <a:avLst/>
          </a:prstGeom>
        </p:spPr>
        <p:txBody>
          <a:bodyPr wrap="none">
            <a:spAutoFit/>
          </a:bodyPr>
          <a:lstStyle/>
          <a:p>
            <a:r>
              <a:rPr lang="en-US" sz="4400" dirty="0"/>
              <a:t>What is HWOL?</a:t>
            </a:r>
          </a:p>
        </p:txBody>
      </p:sp>
      <p:sp>
        <p:nvSpPr>
          <p:cNvPr id="3" name="Rectangle 2"/>
          <p:cNvSpPr/>
          <p:nvPr/>
        </p:nvSpPr>
        <p:spPr>
          <a:xfrm>
            <a:off x="381000" y="1600200"/>
            <a:ext cx="8382000" cy="4508927"/>
          </a:xfrm>
          <a:prstGeom prst="rect">
            <a:avLst/>
          </a:prstGeom>
        </p:spPr>
        <p:txBody>
          <a:bodyPr wrap="square">
            <a:spAutoFit/>
          </a:bodyPr>
          <a:lstStyle/>
          <a:p>
            <a:r>
              <a:rPr lang="en-US" sz="2400" b="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br>
              <a:rPr lang="en-US" sz="2400" dirty="0"/>
            </a:br>
            <a:br>
              <a:rPr lang="en-US" sz="2400" dirty="0"/>
            </a:br>
            <a:r>
              <a:rPr lang="en-US" sz="1300" b="0" i="0" u="none" strike="noStrike" dirty="0">
                <a:effectLst/>
                <a:latin typeface="Calibri" panose="020F0502020204030204" pitchFamily="34" charset="0"/>
              </a:rPr>
              <a:t>This workforce product was funded by a grant awarded by the U.S. Department of Labor's Employment and Training Administration. The product was created by the recipient and does not necessarily reflect the official position of the U.S. Department of Labor. The U.S. Department of Labor makes no guarantees, warranties, or assurances of any kind, express or implied, with respect to such information, including any information on linked sites and including, but not limited to, accuracy of the information or its completeness, timeliness, usefulness, adequacy, continued availability, or ownership. This product is copyrighted by the institution that created it. Internal use by an organization and/or personal use by an individual for non-commercial purposes is permissible. All other uses require the prior authorization of the copyright owner.</a:t>
            </a:r>
            <a:r>
              <a:rPr lang="en-US" sz="1300" dirty="0"/>
              <a:t> </a:t>
            </a:r>
            <a:br>
              <a:rPr lang="en-US" sz="1300" dirty="0"/>
            </a:br>
            <a:br>
              <a:rPr lang="en-US" sz="1300" dirty="0"/>
            </a:br>
            <a:br>
              <a:rPr lang="en-US" sz="1300" dirty="0"/>
            </a:br>
            <a:endParaRPr lang="en-US" sz="13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539052"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20</a:t>
            </a:fld>
            <a:endParaRPr lang="en-US" dirty="0"/>
          </a:p>
        </p:txBody>
      </p:sp>
      <p:pic>
        <p:nvPicPr>
          <p:cNvPr id="4" name="Picture 3">
            <a:extLst>
              <a:ext uri="{FF2B5EF4-FFF2-40B4-BE49-F238E27FC236}">
                <a16:creationId xmlns:a16="http://schemas.microsoft.com/office/drawing/2014/main" id="{180E3E5A-B8DA-FCF4-51B8-2EF1F4A05BBB}"/>
              </a:ext>
            </a:extLst>
          </p:cNvPr>
          <p:cNvPicPr>
            <a:picLocks noChangeAspect="1"/>
          </p:cNvPicPr>
          <p:nvPr/>
        </p:nvPicPr>
        <p:blipFill>
          <a:blip r:embed="rId2"/>
          <a:stretch>
            <a:fillRect/>
          </a:stretch>
        </p:blipFill>
        <p:spPr>
          <a:xfrm>
            <a:off x="2593981" y="1019238"/>
            <a:ext cx="3952875" cy="3886200"/>
          </a:xfrm>
          <a:prstGeom prst="rect">
            <a:avLst/>
          </a:prstGeom>
        </p:spPr>
      </p:pic>
    </p:spTree>
    <p:extLst>
      <p:ext uri="{BB962C8B-B14F-4D97-AF65-F5344CB8AC3E}">
        <p14:creationId xmlns:p14="http://schemas.microsoft.com/office/powerpoint/2010/main" val="2111456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5" name="Picture 4">
            <a:extLst>
              <a:ext uri="{FF2B5EF4-FFF2-40B4-BE49-F238E27FC236}">
                <a16:creationId xmlns:a16="http://schemas.microsoft.com/office/drawing/2014/main" id="{94794099-77E8-01AD-94E0-FD6FB053659A}"/>
              </a:ext>
            </a:extLst>
          </p:cNvPr>
          <p:cNvPicPr>
            <a:picLocks noChangeAspect="1"/>
          </p:cNvPicPr>
          <p:nvPr/>
        </p:nvPicPr>
        <p:blipFill>
          <a:blip r:embed="rId2"/>
          <a:stretch>
            <a:fillRect/>
          </a:stretch>
        </p:blipFill>
        <p:spPr>
          <a:xfrm>
            <a:off x="1528762" y="1253289"/>
            <a:ext cx="6086475" cy="4819650"/>
          </a:xfrm>
          <a:prstGeom prst="rect">
            <a:avLst/>
          </a:prstGeom>
        </p:spPr>
      </p:pic>
    </p:spTree>
    <p:extLst>
      <p:ext uri="{BB962C8B-B14F-4D97-AF65-F5344CB8AC3E}">
        <p14:creationId xmlns:p14="http://schemas.microsoft.com/office/powerpoint/2010/main" val="31686316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id="{7A2EBC2B-5A9D-B253-2B91-D06292D849A1}"/>
              </a:ext>
            </a:extLst>
          </p:cNvPr>
          <p:cNvPicPr>
            <a:picLocks noChangeAspect="1"/>
          </p:cNvPicPr>
          <p:nvPr/>
        </p:nvPicPr>
        <p:blipFill>
          <a:blip r:embed="rId2"/>
          <a:stretch>
            <a:fillRect/>
          </a:stretch>
        </p:blipFill>
        <p:spPr>
          <a:xfrm>
            <a:off x="1095375" y="1202487"/>
            <a:ext cx="6953250" cy="4991100"/>
          </a:xfrm>
          <a:prstGeom prst="rect">
            <a:avLst/>
          </a:prstGeom>
        </p:spPr>
      </p:pic>
    </p:spTree>
    <p:extLst>
      <p:ext uri="{BB962C8B-B14F-4D97-AF65-F5344CB8AC3E}">
        <p14:creationId xmlns:p14="http://schemas.microsoft.com/office/powerpoint/2010/main" val="33532487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pic>
        <p:nvPicPr>
          <p:cNvPr id="4" name="Picture 3">
            <a:extLst>
              <a:ext uri="{FF2B5EF4-FFF2-40B4-BE49-F238E27FC236}">
                <a16:creationId xmlns:a16="http://schemas.microsoft.com/office/drawing/2014/main" id="{E2555D2F-D30D-BB45-229B-6959DEF6A810}"/>
              </a:ext>
            </a:extLst>
          </p:cNvPr>
          <p:cNvPicPr>
            <a:picLocks noChangeAspect="1"/>
          </p:cNvPicPr>
          <p:nvPr/>
        </p:nvPicPr>
        <p:blipFill>
          <a:blip r:embed="rId2"/>
          <a:stretch>
            <a:fillRect/>
          </a:stretch>
        </p:blipFill>
        <p:spPr>
          <a:xfrm>
            <a:off x="2705100" y="458842"/>
            <a:ext cx="3733800" cy="5789613"/>
          </a:xfrm>
          <a:prstGeom prst="rect">
            <a:avLst/>
          </a:prstGeom>
        </p:spPr>
      </p:pic>
    </p:spTree>
    <p:extLst>
      <p:ext uri="{BB962C8B-B14F-4D97-AF65-F5344CB8AC3E}">
        <p14:creationId xmlns:p14="http://schemas.microsoft.com/office/powerpoint/2010/main" val="4275649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3" name="Picture 2">
            <a:extLst>
              <a:ext uri="{FF2B5EF4-FFF2-40B4-BE49-F238E27FC236}">
                <a16:creationId xmlns:a16="http://schemas.microsoft.com/office/drawing/2014/main" id="{E6C73C63-928D-F8F4-6CCB-E37195423B29}"/>
              </a:ext>
            </a:extLst>
          </p:cNvPr>
          <p:cNvPicPr>
            <a:picLocks noChangeAspect="1"/>
          </p:cNvPicPr>
          <p:nvPr/>
        </p:nvPicPr>
        <p:blipFill>
          <a:blip r:embed="rId2"/>
          <a:stretch>
            <a:fillRect/>
          </a:stretch>
        </p:blipFill>
        <p:spPr>
          <a:xfrm>
            <a:off x="2512934" y="1253000"/>
            <a:ext cx="4118131" cy="4352000"/>
          </a:xfrm>
          <a:prstGeom prst="rect">
            <a:avLst/>
          </a:prstGeom>
        </p:spPr>
      </p:pic>
    </p:spTree>
    <p:extLst>
      <p:ext uri="{BB962C8B-B14F-4D97-AF65-F5344CB8AC3E}">
        <p14:creationId xmlns:p14="http://schemas.microsoft.com/office/powerpoint/2010/main" val="28287608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25</a:t>
            </a:fld>
            <a:endParaRPr lang="en-US" dirty="0">
              <a:solidFill>
                <a:schemeClr val="tx2"/>
              </a:solidFill>
            </a:endParaRPr>
          </a:p>
        </p:txBody>
      </p:sp>
      <p:pic>
        <p:nvPicPr>
          <p:cNvPr id="3" name="Picture 2">
            <a:extLst>
              <a:ext uri="{FF2B5EF4-FFF2-40B4-BE49-F238E27FC236}">
                <a16:creationId xmlns:a16="http://schemas.microsoft.com/office/drawing/2014/main" id="{910D43D3-13B7-E196-96F7-7F964E67DAF9}"/>
              </a:ext>
            </a:extLst>
          </p:cNvPr>
          <p:cNvPicPr>
            <a:picLocks noChangeAspect="1"/>
          </p:cNvPicPr>
          <p:nvPr/>
        </p:nvPicPr>
        <p:blipFill>
          <a:blip r:embed="rId2"/>
          <a:stretch>
            <a:fillRect/>
          </a:stretch>
        </p:blipFill>
        <p:spPr>
          <a:xfrm>
            <a:off x="1481137" y="1202487"/>
            <a:ext cx="6181725" cy="5010150"/>
          </a:xfrm>
          <a:prstGeom prst="rect">
            <a:avLst/>
          </a:prstGeom>
        </p:spPr>
      </p:pic>
    </p:spTree>
    <p:extLst>
      <p:ext uri="{BB962C8B-B14F-4D97-AF65-F5344CB8AC3E}">
        <p14:creationId xmlns:p14="http://schemas.microsoft.com/office/powerpoint/2010/main" val="253161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Northwest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26</a:t>
            </a:fld>
            <a:endParaRPr lang="en-US" dirty="0">
              <a:solidFill>
                <a:schemeClr val="tx2"/>
              </a:solidFill>
            </a:endParaRPr>
          </a:p>
        </p:txBody>
      </p:sp>
      <p:pic>
        <p:nvPicPr>
          <p:cNvPr id="3" name="Picture 2">
            <a:extLst>
              <a:ext uri="{FF2B5EF4-FFF2-40B4-BE49-F238E27FC236}">
                <a16:creationId xmlns:a16="http://schemas.microsoft.com/office/drawing/2014/main" id="{B2176656-CA05-641F-0768-DA3C8AB66AD3}"/>
              </a:ext>
            </a:extLst>
          </p:cNvPr>
          <p:cNvPicPr>
            <a:picLocks noChangeAspect="1"/>
          </p:cNvPicPr>
          <p:nvPr/>
        </p:nvPicPr>
        <p:blipFill>
          <a:blip r:embed="rId2"/>
          <a:stretch>
            <a:fillRect/>
          </a:stretch>
        </p:blipFill>
        <p:spPr>
          <a:xfrm>
            <a:off x="800100" y="1191642"/>
            <a:ext cx="7543800" cy="4991100"/>
          </a:xfrm>
          <a:prstGeom prst="rect">
            <a:avLst/>
          </a:prstGeom>
        </p:spPr>
      </p:pic>
    </p:spTree>
    <p:extLst>
      <p:ext uri="{BB962C8B-B14F-4D97-AF65-F5344CB8AC3E}">
        <p14:creationId xmlns:p14="http://schemas.microsoft.com/office/powerpoint/2010/main" val="894239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pic>
        <p:nvPicPr>
          <p:cNvPr id="4" name="Picture 3">
            <a:extLst>
              <a:ext uri="{FF2B5EF4-FFF2-40B4-BE49-F238E27FC236}">
                <a16:creationId xmlns:a16="http://schemas.microsoft.com/office/drawing/2014/main" id="{5F67302F-B882-DC2F-7AC9-E71498EBDF2B}"/>
              </a:ext>
            </a:extLst>
          </p:cNvPr>
          <p:cNvPicPr>
            <a:picLocks noChangeAspect="1"/>
          </p:cNvPicPr>
          <p:nvPr/>
        </p:nvPicPr>
        <p:blipFill>
          <a:blip r:embed="rId2"/>
          <a:stretch>
            <a:fillRect/>
          </a:stretch>
        </p:blipFill>
        <p:spPr>
          <a:xfrm>
            <a:off x="2905125" y="609600"/>
            <a:ext cx="3333750" cy="5153025"/>
          </a:xfrm>
          <a:prstGeom prst="rect">
            <a:avLst/>
          </a:prstGeom>
        </p:spPr>
      </p:pic>
    </p:spTree>
    <p:extLst>
      <p:ext uri="{BB962C8B-B14F-4D97-AF65-F5344CB8AC3E}">
        <p14:creationId xmlns:p14="http://schemas.microsoft.com/office/powerpoint/2010/main" val="229348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0"/>
            <a:ext cx="7591073" cy="9143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3" name="Picture 2">
            <a:extLst>
              <a:ext uri="{FF2B5EF4-FFF2-40B4-BE49-F238E27FC236}">
                <a16:creationId xmlns:a16="http://schemas.microsoft.com/office/drawing/2014/main" id="{C43712B6-10E4-412E-BB86-D85FA48CB873}"/>
              </a:ext>
            </a:extLst>
          </p:cNvPr>
          <p:cNvPicPr>
            <a:picLocks noChangeAspect="1"/>
          </p:cNvPicPr>
          <p:nvPr/>
        </p:nvPicPr>
        <p:blipFill>
          <a:blip r:embed="rId2"/>
          <a:stretch>
            <a:fillRect/>
          </a:stretch>
        </p:blipFill>
        <p:spPr>
          <a:xfrm>
            <a:off x="2150363" y="924389"/>
            <a:ext cx="4843271" cy="4761577"/>
          </a:xfrm>
          <a:prstGeom prst="rect">
            <a:avLst/>
          </a:prstGeom>
        </p:spPr>
      </p:pic>
    </p:spTree>
    <p:extLst>
      <p:ext uri="{BB962C8B-B14F-4D97-AF65-F5344CB8AC3E}">
        <p14:creationId xmlns:p14="http://schemas.microsoft.com/office/powerpoint/2010/main" val="41011462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5" name="Picture 4">
            <a:extLst>
              <a:ext uri="{FF2B5EF4-FFF2-40B4-BE49-F238E27FC236}">
                <a16:creationId xmlns:a16="http://schemas.microsoft.com/office/drawing/2014/main" id="{A3F9FBDF-97ED-AF81-C6C8-BA9A2E225252}"/>
              </a:ext>
            </a:extLst>
          </p:cNvPr>
          <p:cNvPicPr>
            <a:picLocks noChangeAspect="1"/>
          </p:cNvPicPr>
          <p:nvPr/>
        </p:nvPicPr>
        <p:blipFill>
          <a:blip r:embed="rId2"/>
          <a:stretch>
            <a:fillRect/>
          </a:stretch>
        </p:blipFill>
        <p:spPr>
          <a:xfrm>
            <a:off x="1304286" y="1117841"/>
            <a:ext cx="6534150" cy="5010150"/>
          </a:xfrm>
          <a:prstGeom prst="rect">
            <a:avLst/>
          </a:prstGeom>
        </p:spPr>
      </p:pic>
    </p:spTree>
    <p:extLst>
      <p:ext uri="{BB962C8B-B14F-4D97-AF65-F5344CB8AC3E}">
        <p14:creationId xmlns:p14="http://schemas.microsoft.com/office/powerpoint/2010/main" val="2917157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br>
              <a:rPr lang="en-US" sz="2200" dirty="0"/>
            </a:b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3682226"/>
          </a:xfrm>
          <a:prstGeom prst="rect">
            <a:avLst/>
          </a:prstGeom>
        </p:spPr>
        <p:txBody>
          <a:bodyPr>
            <a:spAutoFit/>
          </a:bodyPr>
          <a:lstStyle/>
          <a:p>
            <a:pPr algn="ctr">
              <a:lnSpc>
                <a:spcPct val="150000"/>
              </a:lnSpc>
            </a:pPr>
            <a:br>
              <a:rPr lang="en-US" sz="1400" dirty="0"/>
            </a:br>
            <a:r>
              <a:rPr lang="en-US" sz="2400" b="1" dirty="0"/>
              <a:t>Monthly Report:</a:t>
            </a:r>
            <a:br>
              <a:rPr lang="en-US" sz="2400" b="1" dirty="0"/>
            </a:br>
            <a:r>
              <a:rPr lang="en-US" sz="2400" dirty="0"/>
              <a:t>September 17</a:t>
            </a:r>
            <a:r>
              <a:rPr lang="en-US" sz="2400" baseline="30000" dirty="0"/>
              <a:t>th</a:t>
            </a:r>
            <a:r>
              <a:rPr lang="en-US" sz="2400" dirty="0"/>
              <a:t>, 2025</a:t>
            </a:r>
            <a:br>
              <a:rPr lang="en-US" sz="2400" dirty="0"/>
            </a:br>
            <a:r>
              <a:rPr lang="en-US" sz="2400" b="1" dirty="0"/>
              <a:t>Weekly New Ads Report:</a:t>
            </a:r>
            <a:br>
              <a:rPr lang="en-US" sz="2400" b="1" dirty="0"/>
            </a:br>
            <a:r>
              <a:rPr lang="en-US" sz="2400" dirty="0"/>
              <a:t>Updated every Tuesday</a:t>
            </a:r>
            <a:br>
              <a:rPr lang="en-US" sz="2400" dirty="0"/>
            </a:b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 Central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3" name="Picture 2">
            <a:extLst>
              <a:ext uri="{FF2B5EF4-FFF2-40B4-BE49-F238E27FC236}">
                <a16:creationId xmlns:a16="http://schemas.microsoft.com/office/drawing/2014/main" id="{61727E3E-C89B-35AD-9BA6-1DE9005273D8}"/>
              </a:ext>
            </a:extLst>
          </p:cNvPr>
          <p:cNvPicPr>
            <a:picLocks noChangeAspect="1"/>
          </p:cNvPicPr>
          <p:nvPr/>
        </p:nvPicPr>
        <p:blipFill>
          <a:blip r:embed="rId2"/>
          <a:stretch>
            <a:fillRect/>
          </a:stretch>
        </p:blipFill>
        <p:spPr>
          <a:xfrm>
            <a:off x="814387" y="1202487"/>
            <a:ext cx="7515225" cy="4991100"/>
          </a:xfrm>
          <a:prstGeom prst="rect">
            <a:avLst/>
          </a:prstGeom>
        </p:spPr>
      </p:pic>
    </p:spTree>
    <p:extLst>
      <p:ext uri="{BB962C8B-B14F-4D97-AF65-F5344CB8AC3E}">
        <p14:creationId xmlns:p14="http://schemas.microsoft.com/office/powerpoint/2010/main" val="1363031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31</a:t>
            </a:fld>
            <a:endParaRPr lang="en-US" dirty="0"/>
          </a:p>
        </p:txBody>
      </p:sp>
      <p:pic>
        <p:nvPicPr>
          <p:cNvPr id="4" name="Picture 3">
            <a:extLst>
              <a:ext uri="{FF2B5EF4-FFF2-40B4-BE49-F238E27FC236}">
                <a16:creationId xmlns:a16="http://schemas.microsoft.com/office/drawing/2014/main" id="{3729971C-C72A-AD21-71E2-76B2EA29ECA5}"/>
              </a:ext>
            </a:extLst>
          </p:cNvPr>
          <p:cNvPicPr>
            <a:picLocks noChangeAspect="1"/>
          </p:cNvPicPr>
          <p:nvPr/>
        </p:nvPicPr>
        <p:blipFill>
          <a:blip r:embed="rId2"/>
          <a:stretch>
            <a:fillRect/>
          </a:stretch>
        </p:blipFill>
        <p:spPr>
          <a:xfrm>
            <a:off x="2919412" y="685800"/>
            <a:ext cx="3305175" cy="5153025"/>
          </a:xfrm>
          <a:prstGeom prst="rect">
            <a:avLst/>
          </a:prstGeom>
        </p:spPr>
      </p:pic>
    </p:spTree>
    <p:extLst>
      <p:ext uri="{BB962C8B-B14F-4D97-AF65-F5344CB8AC3E}">
        <p14:creationId xmlns:p14="http://schemas.microsoft.com/office/powerpoint/2010/main" val="3823502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32</a:t>
            </a:fld>
            <a:endParaRPr lang="en-US" dirty="0"/>
          </a:p>
        </p:txBody>
      </p:sp>
      <p:pic>
        <p:nvPicPr>
          <p:cNvPr id="3" name="Picture 2">
            <a:extLst>
              <a:ext uri="{FF2B5EF4-FFF2-40B4-BE49-F238E27FC236}">
                <a16:creationId xmlns:a16="http://schemas.microsoft.com/office/drawing/2014/main" id="{0DBB5A78-D671-0DA4-C406-79D5CCF10CEB}"/>
              </a:ext>
            </a:extLst>
          </p:cNvPr>
          <p:cNvPicPr>
            <a:picLocks noChangeAspect="1"/>
          </p:cNvPicPr>
          <p:nvPr/>
        </p:nvPicPr>
        <p:blipFill>
          <a:blip r:embed="rId2"/>
          <a:stretch>
            <a:fillRect/>
          </a:stretch>
        </p:blipFill>
        <p:spPr>
          <a:xfrm>
            <a:off x="2719387" y="1260561"/>
            <a:ext cx="3705225" cy="3133725"/>
          </a:xfrm>
          <a:prstGeom prst="rect">
            <a:avLst/>
          </a:prstGeom>
        </p:spPr>
      </p:pic>
    </p:spTree>
    <p:extLst>
      <p:ext uri="{BB962C8B-B14F-4D97-AF65-F5344CB8AC3E}">
        <p14:creationId xmlns:p14="http://schemas.microsoft.com/office/powerpoint/2010/main" val="1143859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Employers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id="{0854E886-4DC6-9952-D9FF-E6548C9B622F}"/>
              </a:ext>
            </a:extLst>
          </p:cNvPr>
          <p:cNvPicPr>
            <a:picLocks noChangeAspect="1"/>
          </p:cNvPicPr>
          <p:nvPr/>
        </p:nvPicPr>
        <p:blipFill>
          <a:blip r:embed="rId2"/>
          <a:stretch>
            <a:fillRect/>
          </a:stretch>
        </p:blipFill>
        <p:spPr>
          <a:xfrm>
            <a:off x="2090737" y="1182118"/>
            <a:ext cx="4962525" cy="5010150"/>
          </a:xfrm>
          <a:prstGeom prst="rect">
            <a:avLst/>
          </a:prstGeom>
        </p:spPr>
      </p:pic>
    </p:spTree>
    <p:extLst>
      <p:ext uri="{BB962C8B-B14F-4D97-AF65-F5344CB8AC3E}">
        <p14:creationId xmlns:p14="http://schemas.microsoft.com/office/powerpoint/2010/main" val="28052145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Southwest WDA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4" name="Picture 3">
            <a:extLst>
              <a:ext uri="{FF2B5EF4-FFF2-40B4-BE49-F238E27FC236}">
                <a16:creationId xmlns:a16="http://schemas.microsoft.com/office/drawing/2014/main" id="{F6722B01-1368-4DEC-2333-9267393789D6}"/>
              </a:ext>
            </a:extLst>
          </p:cNvPr>
          <p:cNvPicPr>
            <a:picLocks noChangeAspect="1"/>
          </p:cNvPicPr>
          <p:nvPr/>
        </p:nvPicPr>
        <p:blipFill>
          <a:blip r:embed="rId2"/>
          <a:stretch>
            <a:fillRect/>
          </a:stretch>
        </p:blipFill>
        <p:spPr>
          <a:xfrm>
            <a:off x="709609" y="1134399"/>
            <a:ext cx="7724775" cy="4991100"/>
          </a:xfrm>
          <a:prstGeom prst="rect">
            <a:avLst/>
          </a:prstGeom>
        </p:spPr>
      </p:pic>
    </p:spTree>
    <p:extLst>
      <p:ext uri="{BB962C8B-B14F-4D97-AF65-F5344CB8AC3E}">
        <p14:creationId xmlns:p14="http://schemas.microsoft.com/office/powerpoint/2010/main" val="23818640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Matthew Krzyzek in the Office of Research at the Department of Labor.</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35</a:t>
            </a:fld>
            <a:endParaRPr lang="en-US" dirty="0">
              <a:solidFill>
                <a:schemeClr val="tx2"/>
              </a:solidFill>
            </a:endParaRPr>
          </a:p>
        </p:txBody>
      </p:sp>
    </p:spTree>
    <p:extLst>
      <p:ext uri="{BB962C8B-B14F-4D97-AF65-F5344CB8AC3E}">
        <p14:creationId xmlns:p14="http://schemas.microsoft.com/office/powerpoint/2010/main" val="21977841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684" y="1143000"/>
            <a:ext cx="8910645" cy="769441"/>
          </a:xfrm>
          <a:prstGeom prst="rect">
            <a:avLst/>
          </a:prstGeom>
        </p:spPr>
        <p:txBody>
          <a:bodyPr wrap="none">
            <a:spAutoFit/>
          </a:bodyPr>
          <a:lstStyle/>
          <a:p>
            <a:pPr algn="ctr"/>
            <a:r>
              <a:rPr lang="en-US" sz="4400" dirty="0"/>
              <a:t>Statewide Weekly HWOL New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1041657" y="2057400"/>
            <a:ext cx="7798306" cy="4236224"/>
          </a:xfrm>
          <a:prstGeom prst="rect">
            <a:avLst/>
          </a:prstGeom>
        </p:spPr>
        <p:txBody>
          <a:bodyPr wrap="square">
            <a:spAutoFit/>
          </a:bodyPr>
          <a:lstStyle/>
          <a:p>
            <a:pPr algn="ctr">
              <a:lnSpc>
                <a:spcPct val="150000"/>
              </a:lnSpc>
            </a:pPr>
            <a:br>
              <a:rPr lang="en-US" sz="1400" dirty="0"/>
            </a:br>
            <a:r>
              <a:rPr lang="en-US" sz="2400" b="1" dirty="0"/>
              <a:t>Information on weekly new job ads by Employer, Industry, and Occupation can be found at:</a:t>
            </a:r>
            <a:br>
              <a:rPr lang="en-US" sz="2400" b="1" dirty="0"/>
            </a:br>
            <a:r>
              <a:rPr lang="en-US" sz="2400" b="1" dirty="0">
                <a:hlinkClick r:id="rId2"/>
              </a:rPr>
              <a:t>https://www1.ctdol.state.ct.us/lmi/hwol.asp</a:t>
            </a:r>
            <a:br>
              <a:rPr lang="en-US" sz="2400" b="1" dirty="0"/>
            </a:br>
            <a:br>
              <a:rPr lang="en-US" sz="2400" b="1" dirty="0"/>
            </a:br>
            <a:r>
              <a:rPr lang="en-US" sz="2400" b="1" dirty="0"/>
              <a:t>This Information is updated every Tuesday.</a:t>
            </a:r>
          </a:p>
          <a:p>
            <a:pPr algn="ctr">
              <a:lnSpc>
                <a:spcPct val="150000"/>
              </a:lnSpc>
            </a:pPr>
            <a:r>
              <a:rPr lang="en-US" sz="2400" dirty="0"/>
              <a:t> </a:t>
            </a:r>
          </a:p>
          <a:p>
            <a:pPr algn="ctr">
              <a:lnSpc>
                <a:spcPct val="150000"/>
              </a:lnSpc>
            </a:pPr>
            <a:endParaRPr lang="en-US" sz="24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1585681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05056" y="379380"/>
            <a:ext cx="6933886" cy="2123658"/>
          </a:xfrm>
          <a:prstGeom prst="rect">
            <a:avLst/>
          </a:prstGeom>
        </p:spPr>
        <p:txBody>
          <a:bodyPr wrap="none">
            <a:spAutoFit/>
          </a:bodyPr>
          <a:lstStyle/>
          <a:p>
            <a:r>
              <a:rPr lang="en-US" sz="4400" dirty="0"/>
              <a:t>Statewide Monthly Highlights</a:t>
            </a:r>
            <a:br>
              <a:rPr lang="en-US" sz="4400" dirty="0"/>
            </a:b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571501" y="1676400"/>
            <a:ext cx="8000997"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86,307 in July 2025, up from a June 2025 posting count of 76,669.</a:t>
            </a:r>
            <a:br>
              <a:rPr lang="en-US" sz="1900" dirty="0"/>
            </a:b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(17,921 postings), </a:t>
            </a:r>
            <a:r>
              <a:rPr lang="en-US" sz="1900" b="1" dirty="0"/>
              <a:t>Retail Trade </a:t>
            </a:r>
            <a:r>
              <a:rPr lang="en-US" sz="1900" dirty="0"/>
              <a:t>(9,884 posting), </a:t>
            </a:r>
            <a:r>
              <a:rPr lang="en-US" sz="1900" b="1" dirty="0"/>
              <a:t>Manufacturing </a:t>
            </a:r>
            <a:r>
              <a:rPr lang="en-US" sz="1900" dirty="0"/>
              <a:t>(5,993 postings), and </a:t>
            </a:r>
            <a:r>
              <a:rPr lang="en-US" sz="1900" b="1" dirty="0"/>
              <a:t> Professional, Scientific, &amp; Technical Occupations </a:t>
            </a:r>
          </a:p>
          <a:p>
            <a:r>
              <a:rPr lang="en-US" sz="1900" dirty="0"/>
              <a:t>(5,001 postings).</a:t>
            </a:r>
            <a:br>
              <a:rPr lang="en-US" sz="1900" dirty="0"/>
            </a:br>
            <a:endParaRPr lang="en-US" sz="1900" b="1" dirty="0"/>
          </a:p>
          <a:p>
            <a:r>
              <a:rPr lang="en-US" sz="1900" dirty="0"/>
              <a:t>-</a:t>
            </a:r>
            <a:r>
              <a:rPr lang="en-US" sz="1900" b="1" dirty="0"/>
              <a:t>Occupations </a:t>
            </a:r>
            <a:r>
              <a:rPr lang="en-US" sz="1900" dirty="0"/>
              <a:t>with the most postings were </a:t>
            </a:r>
            <a:r>
              <a:rPr lang="en-US" sz="1900" b="1" dirty="0"/>
              <a:t>Registered Nurses  </a:t>
            </a:r>
            <a:r>
              <a:rPr lang="en-US" sz="1900" dirty="0"/>
              <a:t>(5,638 postings), </a:t>
            </a:r>
            <a:r>
              <a:rPr lang="en-US" sz="1900" b="1" dirty="0"/>
              <a:t>Home Health &amp; Personal Care Aides </a:t>
            </a:r>
            <a:r>
              <a:rPr lang="en-US" sz="1900" dirty="0"/>
              <a:t>(2,973 postings),</a:t>
            </a:r>
            <a:r>
              <a:rPr lang="en-US" sz="1900" b="1" dirty="0"/>
              <a:t> Retail Salespersons </a:t>
            </a:r>
            <a:r>
              <a:rPr lang="en-US" sz="1900" dirty="0"/>
              <a:t>(2,918 postings), and </a:t>
            </a:r>
            <a:r>
              <a:rPr lang="en-US" sz="1900" b="1" dirty="0"/>
              <a:t>Supervisors of Retail Sales Workers </a:t>
            </a:r>
            <a:r>
              <a:rPr lang="en-US" sz="1900" dirty="0"/>
              <a:t>(1,767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6</a:t>
            </a:fld>
            <a:endParaRPr lang="en-US" dirty="0"/>
          </a:p>
        </p:txBody>
      </p:sp>
      <p:pic>
        <p:nvPicPr>
          <p:cNvPr id="3" name="Picture 2">
            <a:extLst>
              <a:ext uri="{FF2B5EF4-FFF2-40B4-BE49-F238E27FC236}">
                <a16:creationId xmlns:a16="http://schemas.microsoft.com/office/drawing/2014/main" id="{CD14D2A2-EDC8-E940-24CF-54127B5E22E3}"/>
              </a:ext>
            </a:extLst>
          </p:cNvPr>
          <p:cNvPicPr>
            <a:picLocks noChangeAspect="1"/>
          </p:cNvPicPr>
          <p:nvPr/>
        </p:nvPicPr>
        <p:blipFill>
          <a:blip r:embed="rId2"/>
          <a:stretch>
            <a:fillRect/>
          </a:stretch>
        </p:blipFill>
        <p:spPr>
          <a:xfrm>
            <a:off x="570081" y="904257"/>
            <a:ext cx="8003837" cy="3733800"/>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2" y="636786"/>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Qualifications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7</a:t>
            </a:fld>
            <a:endParaRPr lang="en-US" dirty="0"/>
          </a:p>
        </p:txBody>
      </p:sp>
      <p:pic>
        <p:nvPicPr>
          <p:cNvPr id="4" name="Picture 3">
            <a:extLst>
              <a:ext uri="{FF2B5EF4-FFF2-40B4-BE49-F238E27FC236}">
                <a16:creationId xmlns:a16="http://schemas.microsoft.com/office/drawing/2014/main" id="{40961D3E-14CF-A132-0B7A-4F03DCBBA4B7}"/>
              </a:ext>
            </a:extLst>
          </p:cNvPr>
          <p:cNvPicPr>
            <a:picLocks noChangeAspect="1"/>
          </p:cNvPicPr>
          <p:nvPr/>
        </p:nvPicPr>
        <p:blipFill>
          <a:blip r:embed="rId2"/>
          <a:stretch>
            <a:fillRect/>
          </a:stretch>
        </p:blipFill>
        <p:spPr>
          <a:xfrm>
            <a:off x="692148" y="1314450"/>
            <a:ext cx="7762875" cy="4229100"/>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8</a:t>
            </a:fld>
            <a:endParaRPr lang="en-US" dirty="0"/>
          </a:p>
        </p:txBody>
      </p:sp>
      <p:pic>
        <p:nvPicPr>
          <p:cNvPr id="4" name="Picture 3">
            <a:extLst>
              <a:ext uri="{FF2B5EF4-FFF2-40B4-BE49-F238E27FC236}">
                <a16:creationId xmlns:a16="http://schemas.microsoft.com/office/drawing/2014/main" id="{8165235A-62B2-718A-EAE9-6CB66972849B}"/>
              </a:ext>
            </a:extLst>
          </p:cNvPr>
          <p:cNvPicPr>
            <a:picLocks noChangeAspect="1"/>
          </p:cNvPicPr>
          <p:nvPr/>
        </p:nvPicPr>
        <p:blipFill>
          <a:blip r:embed="rId2"/>
          <a:stretch>
            <a:fillRect/>
          </a:stretch>
        </p:blipFill>
        <p:spPr>
          <a:xfrm>
            <a:off x="2548706" y="381000"/>
            <a:ext cx="4046587" cy="5562600"/>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0" y="136523"/>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9</a:t>
            </a:fld>
            <a:endParaRPr lang="en-US" dirty="0"/>
          </a:p>
        </p:txBody>
      </p:sp>
      <p:pic>
        <p:nvPicPr>
          <p:cNvPr id="4" name="Picture 3">
            <a:extLst>
              <a:ext uri="{FF2B5EF4-FFF2-40B4-BE49-F238E27FC236}">
                <a16:creationId xmlns:a16="http://schemas.microsoft.com/office/drawing/2014/main" id="{27FF8261-1510-0C82-E1CE-CB8DB718000C}"/>
              </a:ext>
            </a:extLst>
          </p:cNvPr>
          <p:cNvPicPr>
            <a:picLocks noChangeAspect="1"/>
          </p:cNvPicPr>
          <p:nvPr/>
        </p:nvPicPr>
        <p:blipFill>
          <a:blip r:embed="rId2"/>
          <a:stretch>
            <a:fillRect/>
          </a:stretch>
        </p:blipFill>
        <p:spPr>
          <a:xfrm>
            <a:off x="1712118" y="673517"/>
            <a:ext cx="5719764" cy="5273682"/>
          </a:xfrm>
          <a:prstGeom prst="rect">
            <a:avLst/>
          </a:prstGeom>
        </p:spPr>
      </p:pic>
    </p:spTree>
    <p:extLst>
      <p:ext uri="{BB962C8B-B14F-4D97-AF65-F5344CB8AC3E}">
        <p14:creationId xmlns:p14="http://schemas.microsoft.com/office/powerpoint/2010/main" val="4178875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activity xmlns="c867d1a5-5827-4927-b797-91c0fe867b8f"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862A7241CD5C4BB9A49AEC91EB145E" ma:contentTypeVersion="15" ma:contentTypeDescription="Create a new document." ma:contentTypeScope="" ma:versionID="070b314de706896b49578a34d16d38f4">
  <xsd:schema xmlns:xsd="http://www.w3.org/2001/XMLSchema" xmlns:xs="http://www.w3.org/2001/XMLSchema" xmlns:p="http://schemas.microsoft.com/office/2006/metadata/properties" xmlns:ns1="http://schemas.microsoft.com/sharepoint/v3" xmlns:ns3="c867d1a5-5827-4927-b797-91c0fe867b8f" xmlns:ns4="26e7f4b6-3714-4cf5-b0ae-a47b16f23eba" targetNamespace="http://schemas.microsoft.com/office/2006/metadata/properties" ma:root="true" ma:fieldsID="aa3f65c40512dee3208f33e48d16d0f8" ns1:_="" ns3:_="" ns4:_="">
    <xsd:import namespace="http://schemas.microsoft.com/sharepoint/v3"/>
    <xsd:import namespace="c867d1a5-5827-4927-b797-91c0fe867b8f"/>
    <xsd:import namespace="26e7f4b6-3714-4cf5-b0ae-a47b16f23eba"/>
    <xsd:element name="properties">
      <xsd:complexType>
        <xsd:sequence>
          <xsd:element name="documentManagement">
            <xsd:complexType>
              <xsd:all>
                <xsd:element ref="ns1:_ip_UnifiedCompliancePolicyProperties" minOccurs="0"/>
                <xsd:element ref="ns1:_ip_UnifiedCompliancePolicyUIAction" minOccurs="0"/>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_activity" minOccurs="0"/>
                <xsd:element ref="ns3:MediaServiceAutoTags" minOccurs="0"/>
                <xsd:element ref="ns3:MediaLengthInSeconds" minOccurs="0"/>
                <xsd:element ref="ns3:MediaServiceOCR"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867d1a5-5827-4927-b797-91c0fe867b8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AutoTags" ma:index="17" nillable="true" ma:displayName="Tags" ma:internalName="MediaServiceAutoTags"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e7f4b6-3714-4cf5-b0ae-a47b16f23eb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53F5FF-5616-48D3-B72D-C299869A7431}">
  <ds:schemaRefs>
    <ds:schemaRef ds:uri="http://purl.org/dc/terms/"/>
    <ds:schemaRef ds:uri="http://purl.org/dc/elements/1.1/"/>
    <ds:schemaRef ds:uri="http://purl.org/dc/dcmitype/"/>
    <ds:schemaRef ds:uri="c867d1a5-5827-4927-b797-91c0fe867b8f"/>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26e7f4b6-3714-4cf5-b0ae-a47b16f23eba"/>
    <ds:schemaRef ds:uri="http://schemas.microsoft.com/sharepoint/v3"/>
    <ds:schemaRef ds:uri="http://www.w3.org/XML/1998/namespace"/>
  </ds:schemaRefs>
</ds:datastoreItem>
</file>

<file path=customXml/itemProps2.xml><?xml version="1.0" encoding="utf-8"?>
<ds:datastoreItem xmlns:ds="http://schemas.openxmlformats.org/officeDocument/2006/customXml" ds:itemID="{050D5221-E873-45D9-86C4-6FD106B7F725}">
  <ds:schemaRefs>
    <ds:schemaRef ds:uri="http://schemas.microsoft.com/sharepoint/v3/contenttype/forms"/>
  </ds:schemaRefs>
</ds:datastoreItem>
</file>

<file path=customXml/itemProps3.xml><?xml version="1.0" encoding="utf-8"?>
<ds:datastoreItem xmlns:ds="http://schemas.openxmlformats.org/officeDocument/2006/customXml" ds:itemID="{E6AD5009-0C5E-4004-8E68-B3ED33E03F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867d1a5-5827-4927-b797-91c0fe867b8f"/>
    <ds:schemaRef ds:uri="26e7f4b6-3714-4cf5-b0ae-a47b16f23e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107760</TotalTime>
  <Words>1461</Words>
  <Application>Microsoft Office PowerPoint</Application>
  <PresentationFormat>On-screen Show (4:3)</PresentationFormat>
  <Paragraphs>169</Paragraphs>
  <Slides>35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35</vt:i4>
      </vt:variant>
    </vt:vector>
  </HeadingPairs>
  <TitlesOfParts>
    <vt:vector size="38"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Krzyzek, Matthew</cp:lastModifiedBy>
  <cp:revision>1650</cp:revision>
  <cp:lastPrinted>2025-03-20T20:04:05Z</cp:lastPrinted>
  <dcterms:created xsi:type="dcterms:W3CDTF">2016-10-12T17:47:24Z</dcterms:created>
  <dcterms:modified xsi:type="dcterms:W3CDTF">2025-08-19T20:25:05Z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0x010100E1862A7241CD5C4BB9A49AEC91EB145E</vt:lpwstr>
  </property>
</Properties>
</file>